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6" r:id="rId3"/>
    <p:sldId id="266" r:id="rId4"/>
    <p:sldId id="276" r:id="rId5"/>
    <p:sldId id="291" r:id="rId6"/>
    <p:sldId id="277" r:id="rId7"/>
    <p:sldId id="292" r:id="rId8"/>
    <p:sldId id="293" r:id="rId9"/>
    <p:sldId id="294" r:id="rId10"/>
    <p:sldId id="296" r:id="rId11"/>
    <p:sldId id="295" r:id="rId12"/>
    <p:sldId id="297" r:id="rId13"/>
    <p:sldId id="26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1152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19">
          <p15:clr>
            <a:srgbClr val="547EBF"/>
          </p15:clr>
        </p15:guide>
        <p15:guide id="20" pos="7680">
          <p15:clr>
            <a:srgbClr val="547EBF"/>
          </p15:clr>
        </p15:guide>
        <p15:guide id="21" pos="528">
          <p15:clr>
            <a:srgbClr val="547EBF"/>
          </p15:clr>
        </p15:guide>
        <p15:guide id="22" pos="6912">
          <p15:clr>
            <a:srgbClr val="547EBF"/>
          </p15:clr>
        </p15:guide>
        <p15:guide id="23" orient="horz" pos="240">
          <p15:clr>
            <a:srgbClr val="547EBF"/>
          </p15:clr>
        </p15:guide>
        <p15:guide id="2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Relationship Id="rId9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2043946"/>
            <a:ext cx="6034216" cy="1439604"/>
          </a:xfrm>
        </p:spPr>
        <p:txBody>
          <a:bodyPr anchor="b">
            <a:normAutofit/>
          </a:bodyPr>
          <a:lstStyle/>
          <a:p>
            <a:r>
              <a:rPr lang="en-US" sz="2500" dirty="0"/>
              <a:t>Growing a Streaming Service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Microsoft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>
            <a:normAutofit/>
          </a:bodyPr>
          <a:lstStyle/>
          <a:p>
            <a:r>
              <a:rPr lang="en-US" dirty="0"/>
              <a:t>Han &amp; Jeff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8AA3ECF-CA50-DB9D-841C-1F89614DBD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Growing a streaming service  -  Microsoft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E5B2628-0879-D242-9D11-B96EFD7C9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ence&#10;&#10;Description automatically generated">
            <a:extLst>
              <a:ext uri="{FF2B5EF4-FFF2-40B4-BE49-F238E27FC236}">
                <a16:creationId xmlns:a16="http://schemas.microsoft.com/office/drawing/2014/main" id="{287A032D-37DE-489B-A576-7D16FD61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190"/>
            <a:ext cx="11400886" cy="533092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356337" y="1091046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4" y="501729"/>
            <a:ext cx="11400886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Distribution of ratings </a:t>
            </a:r>
            <a:br>
              <a:rPr lang="en-US" dirty="0"/>
            </a:br>
            <a:r>
              <a:rPr lang="en-US" dirty="0"/>
              <a:t>by genre</a:t>
            </a:r>
          </a:p>
        </p:txBody>
      </p:sp>
    </p:spTree>
    <p:extLst>
      <p:ext uri="{BB962C8B-B14F-4D97-AF65-F5344CB8AC3E}">
        <p14:creationId xmlns:p14="http://schemas.microsoft.com/office/powerpoint/2010/main" val="49949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9B75F5C-0481-D768-4B5F-D79D9C0A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233386"/>
            <a:ext cx="10934700" cy="5456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235569" y="961654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4" y="501729"/>
            <a:ext cx="11400886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Correlation between</a:t>
            </a:r>
            <a:br>
              <a:rPr lang="en-US" dirty="0"/>
            </a:br>
            <a:r>
              <a:rPr lang="en-US" dirty="0"/>
              <a:t>ratings and votes</a:t>
            </a:r>
          </a:p>
        </p:txBody>
      </p:sp>
    </p:spTree>
    <p:extLst>
      <p:ext uri="{BB962C8B-B14F-4D97-AF65-F5344CB8AC3E}">
        <p14:creationId xmlns:p14="http://schemas.microsoft.com/office/powerpoint/2010/main" val="73756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48BC0A6-32BF-5F52-413F-56998653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510"/>
            <a:ext cx="11555555" cy="49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839416" y="1362778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4" y="501729"/>
            <a:ext cx="11400886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Popularity of genres </a:t>
            </a:r>
            <a:br>
              <a:rPr lang="en-US" dirty="0"/>
            </a:br>
            <a:r>
              <a:rPr lang="en-US" dirty="0"/>
              <a:t>by month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8B04F9-4619-C6CE-A6F9-396597BBD2BD}"/>
              </a:ext>
            </a:extLst>
          </p:cNvPr>
          <p:cNvSpPr txBox="1">
            <a:spLocks/>
          </p:cNvSpPr>
          <p:nvPr/>
        </p:nvSpPr>
        <p:spPr>
          <a:xfrm>
            <a:off x="154669" y="1254188"/>
            <a:ext cx="11400886" cy="652054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1200" dirty="0"/>
              <a:t>Viewer interaction by month</a:t>
            </a:r>
          </a:p>
        </p:txBody>
      </p:sp>
    </p:spTree>
    <p:extLst>
      <p:ext uri="{BB962C8B-B14F-4D97-AF65-F5344CB8AC3E}">
        <p14:creationId xmlns:p14="http://schemas.microsoft.com/office/powerpoint/2010/main" val="120252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89" y="1864186"/>
            <a:ext cx="6151859" cy="631867"/>
          </a:xfrm>
        </p:spPr>
        <p:txBody>
          <a:bodyPr/>
          <a:lstStyle/>
          <a:p>
            <a:r>
              <a:rPr lang="en-US" dirty="0"/>
              <a:t>Best Genres for profitability and engagement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numCol="2"/>
          <a:lstStyle/>
          <a:p>
            <a:pPr>
              <a:lnSpc>
                <a:spcPct val="100000"/>
              </a:lnSpc>
            </a:pPr>
            <a:r>
              <a:rPr lang="en-US" sz="1200" dirty="0"/>
              <a:t>Adventure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Sci-Fi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Animation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Action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Comedy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Drama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Biography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Release dates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4" y="4746336"/>
            <a:ext cx="6151859" cy="1311566"/>
          </a:xfrm>
        </p:spPr>
        <p:txBody>
          <a:bodyPr/>
          <a:lstStyle/>
          <a:p>
            <a:r>
              <a:rPr lang="en-US" dirty="0"/>
              <a:t>Generally, release films during school breaks (Holidays and Early Summer)</a:t>
            </a:r>
          </a:p>
          <a:p>
            <a:r>
              <a:rPr lang="en-US" dirty="0"/>
              <a:t>Exception: late summer action/adventure films</a:t>
            </a:r>
          </a:p>
          <a:p>
            <a:r>
              <a:rPr lang="en-US" dirty="0"/>
              <a:t>Biography and Documentaries get late fall releases</a:t>
            </a:r>
          </a:p>
          <a:p>
            <a:endParaRPr lang="en-US" dirty="0"/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3" r="103"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" r="54"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Mirjam Nilsson 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mirjam@contoso.com</a:t>
            </a:r>
            <a:endParaRPr lang="en-US" dirty="0"/>
          </a:p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98" y="617180"/>
            <a:ext cx="5744335" cy="97920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400" dirty="0"/>
              <a:t>Best Type of film</a:t>
            </a:r>
          </a:p>
        </p:txBody>
      </p:sp>
      <p:pic>
        <p:nvPicPr>
          <p:cNvPr id="11" name="Picture 9" descr="A woman on her scooter, ready to go">
            <a:extLst>
              <a:ext uri="{FF2B5EF4-FFF2-40B4-BE49-F238E27FC236}">
                <a16:creationId xmlns:a16="http://schemas.microsoft.com/office/drawing/2014/main" id="{504B9D0D-BBC5-FF1A-395D-3CA538B8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5" r="39105" b="1"/>
          <a:stretch/>
        </p:blipFill>
        <p:spPr>
          <a:xfrm>
            <a:off x="7868966" y="1112838"/>
            <a:ext cx="3475649" cy="4975225"/>
          </a:xfrm>
          <a:prstGeom prst="rect">
            <a:avLst/>
          </a:prstGeom>
          <a:noFill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39D1505-FD69-D2A3-B4B1-E38DDA298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2DEDD70-FC71-AB2D-604B-55FDC68669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Growing a streaming service  -  Microsoft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27298" y="1208247"/>
            <a:ext cx="6034216" cy="23880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 Genre success on 3 scales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Earnings per film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Earnings per dollar invested in production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User engagement measured through number of user ratings from data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95CE92-BA9D-03E7-25B9-B153CF2953C7}"/>
              </a:ext>
            </a:extLst>
          </p:cNvPr>
          <p:cNvSpPr txBox="1">
            <a:spLocks/>
          </p:cNvSpPr>
          <p:nvPr/>
        </p:nvSpPr>
        <p:spPr>
          <a:xfrm>
            <a:off x="771552" y="3768440"/>
            <a:ext cx="6214963" cy="14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/>
              <a:t>Best Times for release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D567C6-7D20-32AC-AE4A-2FCA4F9829EE}"/>
              </a:ext>
            </a:extLst>
          </p:cNvPr>
          <p:cNvSpPr txBox="1">
            <a:spLocks/>
          </p:cNvSpPr>
          <p:nvPr/>
        </p:nvSpPr>
        <p:spPr>
          <a:xfrm>
            <a:off x="827298" y="5380163"/>
            <a:ext cx="6034216" cy="9792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 film release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success</a:t>
            </a:r>
          </a:p>
        </p:txBody>
      </p:sp>
      <p:pic>
        <p:nvPicPr>
          <p:cNvPr id="8" name="Picture Placeholder 7" descr="Upward trend with solid fill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>
          <a:xfrm>
            <a:off x="5093299" y="1951035"/>
            <a:ext cx="1159161" cy="1036101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Profitability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294562"/>
            <a:ext cx="2944737" cy="2284667"/>
          </a:xfrm>
        </p:spPr>
        <p:txBody>
          <a:bodyPr/>
          <a:lstStyle/>
          <a:p>
            <a:r>
              <a:rPr lang="en-US" dirty="0"/>
              <a:t>Each project maximizing earnings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9" name="Picture Placeholder 8" descr="Cycle with people with solid fill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8180119" y="1858080"/>
            <a:ext cx="1367154" cy="1222013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307667"/>
            <a:ext cx="2944737" cy="2284667"/>
          </a:xfrm>
        </p:spPr>
        <p:txBody>
          <a:bodyPr/>
          <a:lstStyle/>
          <a:p>
            <a:r>
              <a:rPr lang="en-US" dirty="0"/>
              <a:t>Maximizing earnings per dollar-spend on production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202105"/>
            <a:ext cx="2940864" cy="988902"/>
          </a:xfrm>
        </p:spPr>
        <p:txBody>
          <a:bodyPr/>
          <a:lstStyle/>
          <a:p>
            <a:r>
              <a:rPr lang="en-US" dirty="0"/>
              <a:t>Growth and Synergy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273130"/>
            <a:ext cx="2944737" cy="2284667"/>
          </a:xfrm>
        </p:spPr>
        <p:txBody>
          <a:bodyPr/>
          <a:lstStyle/>
          <a:p>
            <a:r>
              <a:rPr lang="en-US" dirty="0"/>
              <a:t>Maximizing user engagement</a:t>
            </a:r>
          </a:p>
          <a:p>
            <a:r>
              <a:rPr lang="en-US" dirty="0"/>
              <a:t>Promoting Microsoft’s other offerings</a:t>
            </a:r>
          </a:p>
          <a:p>
            <a:r>
              <a:rPr lang="en-US" dirty="0"/>
              <a:t>Take advantage of Microsoft’s other offerings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8DD76D-9C8C-9C9E-D44E-B92C85C0872F}"/>
              </a:ext>
            </a:extLst>
          </p:cNvPr>
          <p:cNvSpPr/>
          <p:nvPr/>
        </p:nvSpPr>
        <p:spPr>
          <a:xfrm>
            <a:off x="1865346" y="1756654"/>
            <a:ext cx="7793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n-US" sz="8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6686" y="1296832"/>
            <a:ext cx="5014190" cy="4612265"/>
          </a:xfrm>
        </p:spPr>
        <p:txBody>
          <a:bodyPr/>
          <a:lstStyle/>
          <a:p>
            <a:r>
              <a:rPr lang="en-US" sz="2800" dirty="0"/>
              <a:t>Data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Film Details (Genres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Film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The-Numbers.com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Film Budgets (Box Office, Production Cost)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Movie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Film Ratings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Film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Growing a streaming service  -  Microsoft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729071"/>
            <a:ext cx="8427182" cy="652054"/>
          </a:xfrm>
        </p:spPr>
        <p:txBody>
          <a:bodyPr/>
          <a:lstStyle/>
          <a:p>
            <a:r>
              <a:rPr lang="en-US" dirty="0"/>
              <a:t>Average Profitability by Genre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Presentation Title</a:t>
            </a:r>
            <a:endParaRPr kumimoji="0" lang="en-US" sz="1200" b="1" i="0" u="none" strike="noStrike" kern="1200" cap="all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0F39DB2-D3AC-0C12-3051-FC5DEC9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42" y="1381125"/>
            <a:ext cx="8133484" cy="5314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6573AD-EE3E-A155-9527-1C60067286BA}"/>
              </a:ext>
            </a:extLst>
          </p:cNvPr>
          <p:cNvSpPr txBox="1"/>
          <p:nvPr/>
        </p:nvSpPr>
        <p:spPr>
          <a:xfrm>
            <a:off x="255231" y="2371366"/>
            <a:ext cx="1949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Adventure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Comedy</a:t>
            </a:r>
          </a:p>
          <a:p>
            <a:r>
              <a:rPr lang="en-US" dirty="0"/>
              <a:t>Drama</a:t>
            </a:r>
          </a:p>
          <a:p>
            <a:r>
              <a:rPr lang="en-US" dirty="0"/>
              <a:t>Sci-Fi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F37072-E01D-F7CB-8A7F-57EF844D71FE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The-Numbers.com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630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33DD21F-B077-2632-9626-4E21E4D3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42" y="1428173"/>
            <a:ext cx="8133484" cy="5306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Average ROI by Genre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E3AB6-CAE0-9445-9FE1-70EA22306C7B}"/>
              </a:ext>
            </a:extLst>
          </p:cNvPr>
          <p:cNvSpPr txBox="1"/>
          <p:nvPr/>
        </p:nvSpPr>
        <p:spPr>
          <a:xfrm>
            <a:off x="255231" y="2371366"/>
            <a:ext cx="194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Adventure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Comedy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Drama</a:t>
            </a:r>
          </a:p>
          <a:p>
            <a:r>
              <a:rPr lang="en-US" b="1" dirty="0"/>
              <a:t>Sci-Fi</a:t>
            </a:r>
          </a:p>
          <a:p>
            <a:r>
              <a:rPr lang="en-US" b="1" dirty="0"/>
              <a:t>Animation</a:t>
            </a:r>
          </a:p>
          <a:p>
            <a:r>
              <a:rPr lang="en-US" dirty="0"/>
              <a:t>Horror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8A54211-684E-D141-F6B8-9B7E471E70E9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The-Numbers.com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Returns by number of genres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9FEA634-C5F8-74EA-28FC-1BA4D27F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5" y="2333625"/>
            <a:ext cx="5544881" cy="320317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9ED3583E-4528-CDB4-0FDD-2BADE874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457642"/>
            <a:ext cx="5533804" cy="30537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A92FFF8-4B84-2932-9954-37AE3CD961B4}"/>
              </a:ext>
            </a:extLst>
          </p:cNvPr>
          <p:cNvSpPr txBox="1">
            <a:spLocks/>
          </p:cNvSpPr>
          <p:nvPr/>
        </p:nvSpPr>
        <p:spPr>
          <a:xfrm>
            <a:off x="547479" y="1771650"/>
            <a:ext cx="5172075" cy="5619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Profitability by number of genres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B55BC2-A947-7940-7EC8-F688431E4FEF}"/>
              </a:ext>
            </a:extLst>
          </p:cNvPr>
          <p:cNvSpPr txBox="1">
            <a:spLocks/>
          </p:cNvSpPr>
          <p:nvPr/>
        </p:nvSpPr>
        <p:spPr>
          <a:xfrm>
            <a:off x="6674050" y="1771650"/>
            <a:ext cx="4329743" cy="5619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ROI by number of genres</a:t>
            </a:r>
          </a:p>
        </p:txBody>
      </p:sp>
    </p:spTree>
    <p:extLst>
      <p:ext uri="{BB962C8B-B14F-4D97-AF65-F5344CB8AC3E}">
        <p14:creationId xmlns:p14="http://schemas.microsoft.com/office/powerpoint/2010/main" val="69758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Average number of ratings by Genre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E3AB6-CAE0-9445-9FE1-70EA22306C7B}"/>
              </a:ext>
            </a:extLst>
          </p:cNvPr>
          <p:cNvSpPr txBox="1"/>
          <p:nvPr/>
        </p:nvSpPr>
        <p:spPr>
          <a:xfrm>
            <a:off x="255231" y="2371366"/>
            <a:ext cx="194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Adventure</a:t>
            </a:r>
          </a:p>
          <a:p>
            <a:r>
              <a:rPr lang="en-US" b="1" dirty="0"/>
              <a:t>Action</a:t>
            </a:r>
          </a:p>
          <a:p>
            <a:r>
              <a:rPr lang="en-US" b="1" dirty="0"/>
              <a:t>Comedy</a:t>
            </a:r>
          </a:p>
          <a:p>
            <a:r>
              <a:rPr lang="en-US" dirty="0"/>
              <a:t>Drama</a:t>
            </a:r>
          </a:p>
          <a:p>
            <a:r>
              <a:rPr lang="en-US" b="1" u="sng" dirty="0"/>
              <a:t>Sci-Fi</a:t>
            </a:r>
          </a:p>
          <a:p>
            <a:r>
              <a:rPr lang="en-US" dirty="0"/>
              <a:t>Animation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Horror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D68E42-B7BF-0943-9C7C-AD8E8843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09" y="1708738"/>
            <a:ext cx="8095817" cy="4985364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DC865F7-FA70-3E30-BEAA-2D6FAE195DB0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</p:txBody>
      </p:sp>
    </p:spTree>
    <p:extLst>
      <p:ext uri="{BB962C8B-B14F-4D97-AF65-F5344CB8AC3E}">
        <p14:creationId xmlns:p14="http://schemas.microsoft.com/office/powerpoint/2010/main" val="254450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Average User Rating by Genre (IMDB)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E3AB6-CAE0-9445-9FE1-70EA22306C7B}"/>
              </a:ext>
            </a:extLst>
          </p:cNvPr>
          <p:cNvSpPr txBox="1"/>
          <p:nvPr/>
        </p:nvSpPr>
        <p:spPr>
          <a:xfrm>
            <a:off x="255231" y="2371366"/>
            <a:ext cx="194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Adventure</a:t>
            </a:r>
          </a:p>
          <a:p>
            <a:r>
              <a:rPr lang="en-US" b="1" u="sng" dirty="0"/>
              <a:t>Sci-Fi</a:t>
            </a:r>
          </a:p>
          <a:p>
            <a:r>
              <a:rPr lang="en-US" b="1" dirty="0"/>
              <a:t>Animation</a:t>
            </a:r>
            <a:endParaRPr lang="en-US" b="1" u="sng" dirty="0"/>
          </a:p>
          <a:p>
            <a:r>
              <a:rPr lang="en-US" dirty="0"/>
              <a:t>Action</a:t>
            </a:r>
          </a:p>
          <a:p>
            <a:r>
              <a:rPr lang="en-US" dirty="0"/>
              <a:t>Comedy</a:t>
            </a:r>
          </a:p>
          <a:p>
            <a:r>
              <a:rPr lang="en-US" dirty="0"/>
              <a:t>Drama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Biography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A2DDB38-8607-0C32-647B-4C058538D1BA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EB94AD2-88AC-A7B1-6449-E0804A41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09" y="1354860"/>
            <a:ext cx="8133484" cy="54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5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1F77B4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</TotalTime>
  <Words>335</Words>
  <Application>Microsoft Office PowerPoint</Application>
  <PresentationFormat>Widescreen</PresentationFormat>
  <Paragraphs>126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Avenir Next LT Pro</vt:lpstr>
      <vt:lpstr>Calibri</vt:lpstr>
      <vt:lpstr>Office Theme</vt:lpstr>
      <vt:lpstr>Growing a Streaming Service  Microsoft</vt:lpstr>
      <vt:lpstr>Best Type of film</vt:lpstr>
      <vt:lpstr>Measures of success</vt:lpstr>
      <vt:lpstr>Data</vt:lpstr>
      <vt:lpstr>Average Profitability by Genre</vt:lpstr>
      <vt:lpstr>Average ROI by Genre</vt:lpstr>
      <vt:lpstr>Returns by number of genres</vt:lpstr>
      <vt:lpstr>Average number of ratings by Genre</vt:lpstr>
      <vt:lpstr>Average User Rating by Genre (IMDB)</vt:lpstr>
      <vt:lpstr>Distribution of ratings  by genre</vt:lpstr>
      <vt:lpstr>Correlation between ratings and votes</vt:lpstr>
      <vt:lpstr>Popularity of genres  by month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Growing a Streaming Service  Microsoft</dc:title>
  <dc:creator>Jeff Jefferson</dc:creator>
  <cp:lastModifiedBy>Jeff Jefferson</cp:lastModifiedBy>
  <cp:revision>5</cp:revision>
  <dcterms:created xsi:type="dcterms:W3CDTF">2022-08-24T17:25:01Z</dcterms:created>
  <dcterms:modified xsi:type="dcterms:W3CDTF">2022-08-26T13:24:42Z</dcterms:modified>
</cp:coreProperties>
</file>